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4"/>
  </p:sldMasterIdLst>
  <p:notesMasterIdLst>
    <p:notesMasterId r:id="rId15"/>
  </p:notesMasterIdLst>
  <p:handoutMasterIdLst>
    <p:handoutMasterId r:id="rId16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2259B8AE-6F9D-4E62-840C-241FDF5D103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7"/>
            <p14:sldId id="268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A08"/>
    <a:srgbClr val="E7B248"/>
    <a:srgbClr val="E792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7B011F-2473-439A-B657-32A95990FC98}" v="1" dt="2026-06-24T13:32:59.9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h Pernerewski" userId="37663a78-034e-4961-8ecd-f356e9f2a4db" providerId="ADAL" clId="{A1F8E235-5DC5-4A1D-A005-2F2774D50F1E}"/>
    <pc:docChg chg="custSel delSld modSld modMainMaster modSection">
      <pc:chgData name="Beth Pernerewski" userId="37663a78-034e-4961-8ecd-f356e9f2a4db" providerId="ADAL" clId="{A1F8E235-5DC5-4A1D-A005-2F2774D50F1E}" dt="2026-06-24T13:33:01.454" v="326" actId="20577"/>
      <pc:docMkLst>
        <pc:docMk/>
      </pc:docMkLst>
      <pc:sldChg chg="addSp delSp modSp mod">
        <pc:chgData name="Beth Pernerewski" userId="37663a78-034e-4961-8ecd-f356e9f2a4db" providerId="ADAL" clId="{A1F8E235-5DC5-4A1D-A005-2F2774D50F1E}" dt="2026-05-29T16:01:58.866" v="5" actId="478"/>
        <pc:sldMkLst>
          <pc:docMk/>
          <pc:sldMk cId="199944239" sldId="261"/>
        </pc:sldMkLst>
        <pc:graphicFrameChg chg="add mod">
          <ac:chgData name="Beth Pernerewski" userId="37663a78-034e-4961-8ecd-f356e9f2a4db" providerId="ADAL" clId="{A1F8E235-5DC5-4A1D-A005-2F2774D50F1E}" dt="2026-05-29T16:01:54.704" v="4" actId="1076"/>
          <ac:graphicFrameMkLst>
            <pc:docMk/>
            <pc:sldMk cId="199944239" sldId="261"/>
            <ac:graphicFrameMk id="8" creationId="{864782BB-4119-EED9-A267-62D27EDA2C0D}"/>
          </ac:graphicFrameMkLst>
        </pc:graphicFrameChg>
      </pc:sldChg>
      <pc:sldChg chg="modSp mod">
        <pc:chgData name="Beth Pernerewski" userId="37663a78-034e-4961-8ecd-f356e9f2a4db" providerId="ADAL" clId="{A1F8E235-5DC5-4A1D-A005-2F2774D50F1E}" dt="2026-05-29T16:02:24.137" v="28" actId="20577"/>
        <pc:sldMkLst>
          <pc:docMk/>
          <pc:sldMk cId="19466428" sldId="262"/>
        </pc:sldMkLst>
        <pc:spChg chg="mod">
          <ac:chgData name="Beth Pernerewski" userId="37663a78-034e-4961-8ecd-f356e9f2a4db" providerId="ADAL" clId="{A1F8E235-5DC5-4A1D-A005-2F2774D50F1E}" dt="2026-05-29T16:02:24.137" v="28" actId="20577"/>
          <ac:spMkLst>
            <pc:docMk/>
            <pc:sldMk cId="19466428" sldId="262"/>
            <ac:spMk id="2" creationId="{4ABEC91C-0517-A350-5FD2-E90D2BC2DDC8}"/>
          </ac:spMkLst>
        </pc:spChg>
      </pc:sldChg>
      <pc:sldChg chg="modSp mod">
        <pc:chgData name="Beth Pernerewski" userId="37663a78-034e-4961-8ecd-f356e9f2a4db" providerId="ADAL" clId="{A1F8E235-5DC5-4A1D-A005-2F2774D50F1E}" dt="2026-05-29T16:05:01.496" v="115" actId="20577"/>
        <pc:sldMkLst>
          <pc:docMk/>
          <pc:sldMk cId="2471443850" sldId="267"/>
        </pc:sldMkLst>
        <pc:spChg chg="mod">
          <ac:chgData name="Beth Pernerewski" userId="37663a78-034e-4961-8ecd-f356e9f2a4db" providerId="ADAL" clId="{A1F8E235-5DC5-4A1D-A005-2F2774D50F1E}" dt="2026-05-29T16:03:48.611" v="35" actId="20577"/>
          <ac:spMkLst>
            <pc:docMk/>
            <pc:sldMk cId="2471443850" sldId="267"/>
            <ac:spMk id="3" creationId="{DE21737B-66E5-E570-1856-719AEE85FEEE}"/>
          </ac:spMkLst>
        </pc:spChg>
        <pc:spChg chg="mod">
          <ac:chgData name="Beth Pernerewski" userId="37663a78-034e-4961-8ecd-f356e9f2a4db" providerId="ADAL" clId="{A1F8E235-5DC5-4A1D-A005-2F2774D50F1E}" dt="2026-05-29T16:05:01.496" v="115" actId="20577"/>
          <ac:spMkLst>
            <pc:docMk/>
            <pc:sldMk cId="2471443850" sldId="267"/>
            <ac:spMk id="6" creationId="{8C033216-19EC-9EF1-A446-E7BB217B46B1}"/>
          </ac:spMkLst>
        </pc:spChg>
      </pc:sldChg>
      <pc:sldChg chg="modSp mod">
        <pc:chgData name="Beth Pernerewski" userId="37663a78-034e-4961-8ecd-f356e9f2a4db" providerId="ADAL" clId="{A1F8E235-5DC5-4A1D-A005-2F2774D50F1E}" dt="2026-05-29T16:06:35.645" v="245" actId="20577"/>
        <pc:sldMkLst>
          <pc:docMk/>
          <pc:sldMk cId="1298650797" sldId="268"/>
        </pc:sldMkLst>
        <pc:spChg chg="mod">
          <ac:chgData name="Beth Pernerewski" userId="37663a78-034e-4961-8ecd-f356e9f2a4db" providerId="ADAL" clId="{A1F8E235-5DC5-4A1D-A005-2F2774D50F1E}" dt="2026-05-29T16:06:35.645" v="245" actId="20577"/>
          <ac:spMkLst>
            <pc:docMk/>
            <pc:sldMk cId="1298650797" sldId="268"/>
            <ac:spMk id="5" creationId="{D13DE046-0B89-F4D8-41A0-11B2A5F4C23B}"/>
          </ac:spMkLst>
        </pc:spChg>
      </pc:sldChg>
      <pc:sldChg chg="modSp mod">
        <pc:chgData name="Beth Pernerewski" userId="37663a78-034e-4961-8ecd-f356e9f2a4db" providerId="ADAL" clId="{A1F8E235-5DC5-4A1D-A005-2F2774D50F1E}" dt="2026-06-24T13:33:01.454" v="326" actId="20577"/>
        <pc:sldMkLst>
          <pc:docMk/>
          <pc:sldMk cId="2553191400" sldId="269"/>
        </pc:sldMkLst>
        <pc:spChg chg="mod">
          <ac:chgData name="Beth Pernerewski" userId="37663a78-034e-4961-8ecd-f356e9f2a4db" providerId="ADAL" clId="{A1F8E235-5DC5-4A1D-A005-2F2774D50F1E}" dt="2026-06-24T13:33:01.454" v="326" actId="20577"/>
          <ac:spMkLst>
            <pc:docMk/>
            <pc:sldMk cId="2553191400" sldId="269"/>
            <ac:spMk id="2" creationId="{43A68FA7-664B-9421-808E-5710A5464085}"/>
          </ac:spMkLst>
        </pc:spChg>
      </pc:sldChg>
      <pc:sldMasterChg chg="modSldLayout">
        <pc:chgData name="Beth Pernerewski" userId="37663a78-034e-4961-8ecd-f356e9f2a4db" providerId="ADAL" clId="{A1F8E235-5DC5-4A1D-A005-2F2774D50F1E}" dt="2026-05-29T16:07:53.673" v="322" actId="20577"/>
        <pc:sldMasterMkLst>
          <pc:docMk/>
          <pc:sldMasterMk cId="3617958407" sldId="2147483701"/>
        </pc:sldMasterMkLst>
        <pc:sldLayoutChg chg="modSp mod">
          <pc:chgData name="Beth Pernerewski" userId="37663a78-034e-4961-8ecd-f356e9f2a4db" providerId="ADAL" clId="{A1F8E235-5DC5-4A1D-A005-2F2774D50F1E}" dt="2026-05-29T16:07:53.673" v="322" actId="20577"/>
          <pc:sldLayoutMkLst>
            <pc:docMk/>
            <pc:sldMasterMk cId="3617958407" sldId="2147483701"/>
            <pc:sldLayoutMk cId="2866605302" sldId="2147483702"/>
          </pc:sldLayoutMkLst>
          <pc:spChg chg="mod">
            <ac:chgData name="Beth Pernerewski" userId="37663a78-034e-4961-8ecd-f356e9f2a4db" providerId="ADAL" clId="{A1F8E235-5DC5-4A1D-A005-2F2774D50F1E}" dt="2026-05-29T16:07:53.673" v="322" actId="20577"/>
            <ac:spMkLst>
              <pc:docMk/>
              <pc:sldMasterMk cId="3617958407" sldId="2147483701"/>
              <pc:sldLayoutMk cId="2866605302" sldId="2147483702"/>
              <ac:spMk id="10" creationId="{0833284B-B032-42F9-BE07-6C55389F3D7D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FABCF80-0F22-4C5A-8291-DF8760230F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6CD806-8A80-4537-8EDA-F5CE484FEF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D522F3-1C0D-4097-8C5B-8A62CBF917F6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1829A2-C8DE-4869-802E-ECF38C6108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4939A4-217E-4B80-9FF5-2F11E5B61D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06F8A-AE96-4A23-BD15-283A011CF4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4633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AE080B-5F8F-4DB9-93D0-25390BAACB48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82C05-2C21-43D9-AAFD-47954BEC7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45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E82C05-2C21-43D9-AAFD-47954BEC79A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302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9590" y="2131065"/>
            <a:ext cx="9724351" cy="164630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4800" b="1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3777367"/>
            <a:ext cx="4893733" cy="1239014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0833284B-B032-42F9-BE07-6C55389F3D7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73982" y="6405565"/>
            <a:ext cx="3518018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050" b="1" dirty="0">
                <a:solidFill>
                  <a:schemeClr val="bg1"/>
                </a:solidFill>
                <a:latin typeface="Calibri" panose="020F0502020204030204" pitchFamily="34" charset="0"/>
              </a:rPr>
              <a:t>All Material © 2026 Property Records Industry Association.  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1050" b="1" dirty="0">
                <a:solidFill>
                  <a:schemeClr val="bg1"/>
                </a:solidFill>
                <a:latin typeface="Calibri" panose="020F0502020204030204" pitchFamily="34" charset="0"/>
              </a:rPr>
              <a:t>All Rights Reserved.  Unauthorized Use Prohibited.</a:t>
            </a:r>
          </a:p>
        </p:txBody>
      </p:sp>
    </p:spTree>
    <p:extLst>
      <p:ext uri="{BB962C8B-B14F-4D97-AF65-F5344CB8AC3E}">
        <p14:creationId xmlns:p14="http://schemas.microsoft.com/office/powerpoint/2010/main" val="2866605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6" y="1582057"/>
            <a:ext cx="8596668" cy="34036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66" y="4985657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4">
            <a:extLst>
              <a:ext uri="{FF2B5EF4-FFF2-40B4-BE49-F238E27FC236}">
                <a16:creationId xmlns:a16="http://schemas.microsoft.com/office/drawing/2014/main" id="{59F9E236-86E9-45F0-B0D4-25FFFD4A4F68}"/>
              </a:ext>
            </a:extLst>
          </p:cNvPr>
          <p:cNvSpPr txBox="1">
            <a:spLocks/>
          </p:cNvSpPr>
          <p:nvPr userDrawn="1"/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/>
              <a:t>Click to edit Master title style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8556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8933" y="1451429"/>
            <a:ext cx="8094134" cy="250744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44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048933" y="4105986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48933" y="4763035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84475" y="161199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230777" y="313661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tx1"/>
                </a:solidFill>
                <a:latin typeface="Arial"/>
              </a:rPr>
              <a:t>”</a:t>
            </a:r>
            <a:endParaRPr lang="en-US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7" name="Title Placeholder 4">
            <a:extLst>
              <a:ext uri="{FF2B5EF4-FFF2-40B4-BE49-F238E27FC236}">
                <a16:creationId xmlns:a16="http://schemas.microsoft.com/office/drawing/2014/main" id="{0A231370-BF9D-41C6-9350-B6D8DF479089}"/>
              </a:ext>
            </a:extLst>
          </p:cNvPr>
          <p:cNvSpPr txBox="1">
            <a:spLocks/>
          </p:cNvSpPr>
          <p:nvPr userDrawn="1"/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02948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6" y="1487607"/>
            <a:ext cx="8596668" cy="259546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0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66" y="4185617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tle Placeholder 4">
            <a:extLst>
              <a:ext uri="{FF2B5EF4-FFF2-40B4-BE49-F238E27FC236}">
                <a16:creationId xmlns:a16="http://schemas.microsoft.com/office/drawing/2014/main" id="{5AF5B3C3-F06B-4B71-A78F-BF5A12465821}"/>
              </a:ext>
            </a:extLst>
          </p:cNvPr>
          <p:cNvSpPr txBox="1">
            <a:spLocks/>
          </p:cNvSpPr>
          <p:nvPr userDrawn="1"/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Click to edit Master 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6ED6F1-6A32-4F62-BB48-EE02611D46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3871402"/>
            <a:ext cx="1290414" cy="29951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6B431C-7C22-4F95-A09D-88C648CE8D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149555" y="-8546"/>
            <a:ext cx="2042445" cy="29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5855" y="2109123"/>
            <a:ext cx="8596668" cy="3880773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2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itle Placeholder 4">
            <a:extLst>
              <a:ext uri="{FF2B5EF4-FFF2-40B4-BE49-F238E27FC236}">
                <a16:creationId xmlns:a16="http://schemas.microsoft.com/office/drawing/2014/main" id="{4F439B92-19CF-4092-AD39-A2D0CC274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780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4289" y="1589915"/>
            <a:ext cx="8596668" cy="1826581"/>
          </a:xfrm>
          <a:prstGeom prst="rect">
            <a:avLst/>
          </a:prstGeom>
        </p:spPr>
        <p:txBody>
          <a:bodyPr anchor="b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4289" y="3416496"/>
            <a:ext cx="8596668" cy="860400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44C7A5-1148-8D65-D325-4422B20948C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>
            <a:off x="10149555" y="-8546"/>
            <a:ext cx="2042445" cy="299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1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7666" y="2160589"/>
            <a:ext cx="4184035" cy="388077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0300" y="2160588"/>
            <a:ext cx="4184034" cy="388077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C7F3885B-AE28-476B-9FBA-470B0A308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48697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4399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4394" y="2737245"/>
            <a:ext cx="4185623" cy="330411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984" y="2160983"/>
            <a:ext cx="41923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984" y="2737245"/>
            <a:ext cx="4185617" cy="3304117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71831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4">
            <a:extLst>
              <a:ext uri="{FF2B5EF4-FFF2-40B4-BE49-F238E27FC236}">
                <a16:creationId xmlns:a16="http://schemas.microsoft.com/office/drawing/2014/main" id="{1B51147A-6EE5-4E5D-B424-44A8F5E8F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86169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6E1D3081-5C62-4B28-81BC-63C0282B8E54}"/>
              </a:ext>
            </a:extLst>
          </p:cNvPr>
          <p:cNvSpPr>
            <a:spLocks noGrp="1" noTextEdit="1"/>
          </p:cNvSpPr>
          <p:nvPr>
            <p:ph type="pic" idx="1"/>
          </p:nvPr>
        </p:nvSpPr>
        <p:spPr>
          <a:xfrm>
            <a:off x="1753542" y="1398307"/>
            <a:ext cx="8684916" cy="5459693"/>
          </a:xfrm>
        </p:spPr>
      </p:sp>
      <p:sp>
        <p:nvSpPr>
          <p:cNvPr id="3" name="Title Placeholder 4">
            <a:extLst>
              <a:ext uri="{FF2B5EF4-FFF2-40B4-BE49-F238E27FC236}">
                <a16:creationId xmlns:a16="http://schemas.microsoft.com/office/drawing/2014/main" id="{1E984851-64DB-4BD3-8CB3-79729AC25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7072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3221" y="1568101"/>
            <a:ext cx="3854528" cy="1278466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85238" y="1568101"/>
            <a:ext cx="4513541" cy="4798286"/>
          </a:xfr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93221" y="3053788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992FBCF5-FB46-4971-93CD-6CA071A1C89D}"/>
              </a:ext>
            </a:extLst>
          </p:cNvPr>
          <p:cNvSpPr txBox="1">
            <a:spLocks/>
          </p:cNvSpPr>
          <p:nvPr userDrawn="1"/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8788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7664" y="5434898"/>
            <a:ext cx="8596667" cy="566738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97664" y="1506141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7665" y="6001636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D0444C1F-048E-4CCC-9EA5-BD61C4F71947}"/>
              </a:ext>
            </a:extLst>
          </p:cNvPr>
          <p:cNvSpPr txBox="1">
            <a:spLocks/>
          </p:cNvSpPr>
          <p:nvPr userDrawn="1"/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6947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7666" y="2126406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ED5A6B6-6302-4B99-B498-2C26650D23E8}"/>
              </a:ext>
            </a:extLst>
          </p:cNvPr>
          <p:cNvSpPr txBox="1">
            <a:spLocks/>
          </p:cNvSpPr>
          <p:nvPr userDrawn="1"/>
        </p:nvSpPr>
        <p:spPr>
          <a:xfrm>
            <a:off x="615142" y="0"/>
            <a:ext cx="9837381" cy="132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44215240-86C1-4DB5-8BBC-84CE9ECD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89" y="60552"/>
            <a:ext cx="1000614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FF1DB7D-C745-FD11-2A00-EFAF2A67094E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5400000" flipH="1">
            <a:off x="5571804" y="237801"/>
            <a:ext cx="1048395" cy="1219200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12512AE-907D-510B-A8B0-774C2678234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rot="16200000">
            <a:off x="5571801" y="228076"/>
            <a:ext cx="1048395" cy="12192003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77FD4E9-94A1-7E1C-55D3-3A2CB19400D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384" y="6089422"/>
            <a:ext cx="1187630" cy="66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95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200000"/>
        <a:buFont typeface="Walbaum Heading" panose="02070303090703020303" pitchFamily="18" charset="0"/>
        <a:buChar char="-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Trebuchet MS" panose="020B0603020202020204" pitchFamily="34" charset="0"/>
        <a:buChar char="―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so@pria.us" TargetMode="External"/><Relationship Id="rId2" Type="http://schemas.openxmlformats.org/officeDocument/2006/relationships/hyperlink" Target="https://pria.us/members/join-u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pria.us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4BA63-110D-46FA-9D07-BBCFED1C16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sz="4800" dirty="0"/>
              <a:t>About PRIA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DE859-9C04-453C-AE73-1309D33C05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3823885" cy="109689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i="1" dirty="0"/>
              <a:t>NAME</a:t>
            </a:r>
            <a:br>
              <a:rPr lang="en-US" i="1" dirty="0"/>
            </a:br>
            <a:r>
              <a:rPr lang="en-US" i="1" dirty="0"/>
              <a:t>TITLE</a:t>
            </a:r>
            <a:br>
              <a:rPr lang="en-US" i="1" dirty="0"/>
            </a:br>
            <a:r>
              <a:rPr lang="en-US" i="1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68051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Join Today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3A68FA7-664B-9421-808E-5710A5464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8" y="1488613"/>
            <a:ext cx="10484599" cy="3880773"/>
          </a:xfrm>
        </p:spPr>
        <p:txBody>
          <a:bodyPr/>
          <a:lstStyle/>
          <a:p>
            <a:r>
              <a:rPr lang="en-US" dirty="0"/>
              <a:t>Join online at </a:t>
            </a:r>
            <a:r>
              <a:rPr lang="en-US" dirty="0">
                <a:hlinkClick r:id="rId2"/>
              </a:rPr>
              <a:t>https://pria.us/members/join-us/</a:t>
            </a:r>
            <a:endParaRPr lang="en-US" dirty="0"/>
          </a:p>
          <a:p>
            <a:pPr lvl="1"/>
            <a:r>
              <a:rPr lang="en-US" dirty="0"/>
              <a:t>Membership year runs August 1– July 31</a:t>
            </a:r>
          </a:p>
          <a:p>
            <a:pPr lvl="1"/>
            <a:endParaRPr lang="en-US" dirty="0"/>
          </a:p>
          <a:p>
            <a:r>
              <a:rPr lang="en-US" dirty="0"/>
              <a:t>Contact:</a:t>
            </a:r>
          </a:p>
          <a:p>
            <a:pPr marL="857250" lvl="1" indent="-457200"/>
            <a:r>
              <a:rPr lang="en-US" dirty="0"/>
              <a:t>Beth Pernerewski, Chief Staff Officer, </a:t>
            </a:r>
            <a:r>
              <a:rPr lang="en-US" dirty="0">
                <a:hlinkClick r:id="rId3"/>
              </a:rPr>
              <a:t>cso@pria.us</a:t>
            </a:r>
            <a:r>
              <a:rPr lang="en-US" dirty="0"/>
              <a:t>. </a:t>
            </a:r>
          </a:p>
          <a:p>
            <a:pPr marL="857250" lvl="1" indent="-457200"/>
            <a:r>
              <a:rPr lang="en-US" dirty="0"/>
              <a:t>Katherine Follette, Membership Services, </a:t>
            </a:r>
            <a:r>
              <a:rPr lang="en-US" dirty="0">
                <a:hlinkClick r:id="rId4"/>
              </a:rPr>
              <a:t>info@pria.us</a:t>
            </a:r>
            <a:r>
              <a:rPr lang="en-US" dirty="0"/>
              <a:t>.</a:t>
            </a:r>
          </a:p>
          <a:p>
            <a:pPr marL="400050" lvl="1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191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C2AAA6-7F91-2D13-FE58-809E2B90A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926" y="1488613"/>
            <a:ext cx="9536973" cy="3880773"/>
          </a:xfrm>
        </p:spPr>
        <p:txBody>
          <a:bodyPr/>
          <a:lstStyle/>
          <a:p>
            <a:r>
              <a:rPr lang="en-US" dirty="0"/>
              <a:t>Not your typical trade association.</a:t>
            </a:r>
          </a:p>
          <a:p>
            <a:r>
              <a:rPr lang="en-US" dirty="0"/>
              <a:t>PRIA is an idea that government and business can work together to address issues of common concern in the world of property transactions.</a:t>
            </a:r>
          </a:p>
          <a:p>
            <a:r>
              <a:rPr lang="en-US" dirty="0"/>
              <a:t>Members include recorders, title and escrow companies, lenders, notary associations, technology companies and industry groups from across the real estate and mortgage industries.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What Is PRIA?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63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C2AAA6-7F91-2D13-FE58-809E2B90A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5394" y="1386115"/>
            <a:ext cx="9701212" cy="43431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PRIA develops and promotes national standards and best practices for the land records industry by…  </a:t>
            </a:r>
          </a:p>
          <a:p>
            <a:pPr lvl="1"/>
            <a:r>
              <a:rPr lang="en-US" dirty="0"/>
              <a:t>Identifying opportunities for collaboration among industry stakeholders.</a:t>
            </a:r>
          </a:p>
          <a:p>
            <a:pPr lvl="1"/>
            <a:r>
              <a:rPr lang="en-US" dirty="0"/>
              <a:t>Developing recommendations for and adoption of standards and best practices.</a:t>
            </a:r>
          </a:p>
          <a:p>
            <a:pPr lvl="1"/>
            <a:r>
              <a:rPr lang="en-US" dirty="0"/>
              <a:t>Providing a clearinghouse for property records-related information.</a:t>
            </a:r>
          </a:p>
          <a:p>
            <a:pPr lvl="1"/>
            <a:r>
              <a:rPr lang="en-US" dirty="0"/>
              <a:t>Educating members, industry stakeholders and the public about the property records industry.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What Does PRIA Do?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1144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PRIA’s Guiding Principles</a:t>
            </a: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9C4774C-C4AE-0855-3056-BBAA74ADF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638" y="1498270"/>
            <a:ext cx="11301412" cy="11500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The Vision</a:t>
            </a:r>
            <a:r>
              <a:rPr lang="en-US" sz="3200" dirty="0"/>
              <a:t>:  To be the leading resource for the </a:t>
            </a:r>
            <a:br>
              <a:rPr lang="en-US" sz="3200" dirty="0"/>
            </a:br>
            <a:r>
              <a:rPr lang="en-US" sz="3200" dirty="0"/>
              <a:t>property records industry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660D112-C359-8ECA-E11E-80AEF478191C}"/>
              </a:ext>
            </a:extLst>
          </p:cNvPr>
          <p:cNvSpPr txBox="1">
            <a:spLocks/>
          </p:cNvSpPr>
          <p:nvPr/>
        </p:nvSpPr>
        <p:spPr bwMode="auto">
          <a:xfrm>
            <a:off x="528638" y="2879888"/>
            <a:ext cx="10915650" cy="1098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 kern="120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endParaRPr lang="en-US" sz="2400" b="0" dirty="0">
              <a:latin typeface="Trebuchet MS" panose="020B0603020202020204" pitchFamily="34" charset="0"/>
            </a:endParaRPr>
          </a:p>
          <a:p>
            <a:pPr algn="l"/>
            <a:endParaRPr lang="en-US" sz="2800" dirty="0">
              <a:latin typeface="Trebuchet MS" panose="020B0603020202020204" pitchFamily="34" charset="0"/>
            </a:endParaRPr>
          </a:p>
          <a:p>
            <a:pPr algn="l"/>
            <a:r>
              <a:rPr lang="en-US" sz="3200" dirty="0">
                <a:latin typeface="+mn-lt"/>
              </a:rPr>
              <a:t>The Mission</a:t>
            </a:r>
            <a:r>
              <a:rPr lang="en-US" sz="3200" b="0" dirty="0">
                <a:latin typeface="+mn-lt"/>
              </a:rPr>
              <a:t>:  To develop and promote national standards &amp; best practices for the property records industry, including:</a:t>
            </a:r>
            <a:br>
              <a:rPr lang="en-US" sz="3200" b="0" dirty="0">
                <a:latin typeface="+mn-lt"/>
              </a:rPr>
            </a:br>
            <a:endParaRPr lang="en-US" sz="3200" b="0" dirty="0">
              <a:latin typeface="+mn-lt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43657AA-4A05-AFF8-94E7-C59339CB0933}"/>
              </a:ext>
            </a:extLst>
          </p:cNvPr>
          <p:cNvSpPr txBox="1">
            <a:spLocks/>
          </p:cNvSpPr>
          <p:nvPr/>
        </p:nvSpPr>
        <p:spPr>
          <a:xfrm>
            <a:off x="388189" y="4209670"/>
            <a:ext cx="10915649" cy="2286000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737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23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30936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59536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" indent="-173736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533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81912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92224" indent="-164592" algn="l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Technology Standards</a:t>
            </a:r>
          </a:p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Implementation Guides</a:t>
            </a:r>
          </a:p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White Papers</a:t>
            </a:r>
          </a:p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Best Practices</a:t>
            </a:r>
          </a:p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Model Legislation</a:t>
            </a:r>
          </a:p>
          <a:p>
            <a:pPr lvl="8">
              <a:buClrTx/>
              <a:buFont typeface="Arial" panose="020B0604020202020204" pitchFamily="34" charset="0"/>
              <a:buChar char="•"/>
            </a:pPr>
            <a:r>
              <a:rPr lang="en-US" sz="2800" dirty="0"/>
              <a:t>Informational Resources</a:t>
            </a:r>
          </a:p>
        </p:txBody>
      </p:sp>
    </p:spTree>
    <p:extLst>
      <p:ext uri="{BB962C8B-B14F-4D97-AF65-F5344CB8AC3E}">
        <p14:creationId xmlns:p14="http://schemas.microsoft.com/office/powerpoint/2010/main" val="3009885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Membership Composition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4109840B-2804-FEB4-177C-85DACCEC7460}"/>
              </a:ext>
            </a:extLst>
          </p:cNvPr>
          <p:cNvSpPr txBox="1">
            <a:spLocks/>
          </p:cNvSpPr>
          <p:nvPr/>
        </p:nvSpPr>
        <p:spPr>
          <a:xfrm>
            <a:off x="512232" y="1386115"/>
            <a:ext cx="5386917" cy="639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Walbaum Heading" panose="02070303090703020303" pitchFamily="18" charset="0"/>
              <a:buChar char="-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Trebuchet MS" panose="020B0603020202020204" pitchFamily="34" charset="0"/>
              <a:buChar char="―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Government Members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BF9438E2-E2BA-42DE-B318-F69397C7B710}"/>
              </a:ext>
            </a:extLst>
          </p:cNvPr>
          <p:cNvSpPr txBox="1">
            <a:spLocks/>
          </p:cNvSpPr>
          <p:nvPr/>
        </p:nvSpPr>
        <p:spPr>
          <a:xfrm>
            <a:off x="512232" y="2025877"/>
            <a:ext cx="5386917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Walbaum Heading" panose="02070303090703020303" pitchFamily="18" charset="0"/>
              <a:buChar char="-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Trebuchet MS" panose="020B0603020202020204" pitchFamily="34" charset="0"/>
              <a:buChar char="―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County Recorders, Registers of Deeds, Clerks</a:t>
            </a:r>
          </a:p>
          <a:p>
            <a:r>
              <a:rPr lang="en-US" dirty="0"/>
              <a:t>Those within county government that are responsible for maintaining the public land records </a:t>
            </a:r>
          </a:p>
          <a:p>
            <a:r>
              <a:rPr lang="en-US" dirty="0"/>
              <a:t>Membership dues are based on the county population</a:t>
            </a:r>
          </a:p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5360CF5-F33D-143D-E709-6FC9E59031E9}"/>
              </a:ext>
            </a:extLst>
          </p:cNvPr>
          <p:cNvSpPr txBox="1">
            <a:spLocks/>
          </p:cNvSpPr>
          <p:nvPr/>
        </p:nvSpPr>
        <p:spPr>
          <a:xfrm>
            <a:off x="6096000" y="1386115"/>
            <a:ext cx="5389033" cy="63976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Walbaum Heading" panose="02070303090703020303" pitchFamily="18" charset="0"/>
              <a:buChar char="-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Trebuchet MS" panose="020B0603020202020204" pitchFamily="34" charset="0"/>
              <a:buChar char="―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Business Members</a:t>
            </a:r>
          </a:p>
        </p:txBody>
      </p:sp>
      <p:sp>
        <p:nvSpPr>
          <p:cNvPr id="9" name="Content Placeholder 5">
            <a:extLst>
              <a:ext uri="{FF2B5EF4-FFF2-40B4-BE49-F238E27FC236}">
                <a16:creationId xmlns:a16="http://schemas.microsoft.com/office/drawing/2014/main" id="{E98EC0CD-3994-45F9-8E4E-A49A6E23DEB7}"/>
              </a:ext>
            </a:extLst>
          </p:cNvPr>
          <p:cNvSpPr txBox="1">
            <a:spLocks/>
          </p:cNvSpPr>
          <p:nvPr/>
        </p:nvSpPr>
        <p:spPr>
          <a:xfrm>
            <a:off x="6096000" y="2025877"/>
            <a:ext cx="5389033" cy="39512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Walbaum Heading" panose="02070303090703020303" pitchFamily="18" charset="0"/>
              <a:buChar char="-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Trebuchet MS" panose="020B0603020202020204" pitchFamily="34" charset="0"/>
              <a:buChar char="―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Vendors, Submitters, eRecording Vendors</a:t>
            </a:r>
          </a:p>
          <a:p>
            <a:r>
              <a:rPr lang="en-US"/>
              <a:t>Membership dues are based on self-selected levels</a:t>
            </a:r>
          </a:p>
          <a:p>
            <a:r>
              <a:rPr lang="en-US"/>
              <a:t>Each level offers different benefits</a:t>
            </a:r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715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Membership</a:t>
            </a:r>
            <a:endParaRPr lang="en-US" dirty="0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64782BB-4119-EED9-A267-62D27EDA2C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84923"/>
              </p:ext>
            </p:extLst>
          </p:nvPr>
        </p:nvGraphicFramePr>
        <p:xfrm>
          <a:off x="723980" y="1094191"/>
          <a:ext cx="10744039" cy="444725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45982">
                  <a:extLst>
                    <a:ext uri="{9D8B030D-6E8A-4147-A177-3AD203B41FA5}">
                      <a16:colId xmlns:a16="http://schemas.microsoft.com/office/drawing/2014/main" val="1194270803"/>
                    </a:ext>
                  </a:extLst>
                </a:gridCol>
                <a:gridCol w="2766019">
                  <a:extLst>
                    <a:ext uri="{9D8B030D-6E8A-4147-A177-3AD203B41FA5}">
                      <a16:colId xmlns:a16="http://schemas.microsoft.com/office/drawing/2014/main" val="4113069676"/>
                    </a:ext>
                  </a:extLst>
                </a:gridCol>
                <a:gridCol w="2766019">
                  <a:extLst>
                    <a:ext uri="{9D8B030D-6E8A-4147-A177-3AD203B41FA5}">
                      <a16:colId xmlns:a16="http://schemas.microsoft.com/office/drawing/2014/main" val="943765604"/>
                    </a:ext>
                  </a:extLst>
                </a:gridCol>
                <a:gridCol w="2766019">
                  <a:extLst>
                    <a:ext uri="{9D8B030D-6E8A-4147-A177-3AD203B41FA5}">
                      <a16:colId xmlns:a16="http://schemas.microsoft.com/office/drawing/2014/main" val="2393904150"/>
                    </a:ext>
                  </a:extLst>
                </a:gridCol>
              </a:tblGrid>
              <a:tr h="872936"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>
                    <a:solidFill>
                      <a:srgbClr val="E792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2022-23</a:t>
                      </a:r>
                    </a:p>
                  </a:txBody>
                  <a:tcPr>
                    <a:solidFill>
                      <a:srgbClr val="E7921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2023-24</a:t>
                      </a:r>
                    </a:p>
                  </a:txBody>
                  <a:tcPr>
                    <a:solidFill>
                      <a:srgbClr val="E792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/>
                        <a:t>2024-25</a:t>
                      </a:r>
                      <a:br>
                        <a:rPr lang="en-US" sz="2800" dirty="0"/>
                      </a:br>
                      <a:r>
                        <a:rPr lang="en-US" sz="2400" b="0" dirty="0"/>
                        <a:t>As of 7/31/2025</a:t>
                      </a:r>
                      <a:endParaRPr lang="en-US" sz="2800" b="0" dirty="0"/>
                    </a:p>
                  </a:txBody>
                  <a:tcPr>
                    <a:solidFill>
                      <a:srgbClr val="E792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391896"/>
                  </a:ext>
                </a:extLst>
              </a:tr>
              <a:tr h="58303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7B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3565522"/>
                  </a:ext>
                </a:extLst>
              </a:tr>
              <a:tr h="583035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Government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852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1,022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1,059</a:t>
                      </a:r>
                    </a:p>
                  </a:txBody>
                  <a:tcPr marL="7620" marR="7620" marT="762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0434398"/>
                  </a:ext>
                </a:extLst>
              </a:tr>
              <a:tr h="583035"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solidFill>
                      <a:srgbClr val="E7B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109161"/>
                  </a:ext>
                </a:extLst>
              </a:tr>
              <a:tr h="583035">
                <a:tc>
                  <a:txBody>
                    <a:bodyPr/>
                    <a:lstStyle/>
                    <a:p>
                      <a:pPr algn="ctr"/>
                      <a:r>
                        <a:rPr lang="en-US" sz="2800" b="1"/>
                        <a:t>Business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87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89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228325"/>
                  </a:ext>
                </a:extLst>
              </a:tr>
              <a:tr h="583035"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solidFill>
                      <a:srgbClr val="E7B2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solidFill>
                      <a:srgbClr val="E7B2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957973"/>
                  </a:ext>
                </a:extLst>
              </a:tr>
              <a:tr h="64815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Total Members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936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1,109</a:t>
                      </a:r>
                    </a:p>
                  </a:txBody>
                  <a:tcPr marL="7620" marR="7620" marT="7620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1,148</a:t>
                      </a:r>
                    </a:p>
                  </a:txBody>
                  <a:tcPr marL="7620" marR="7620" marT="762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61943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944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Committees</a:t>
            </a:r>
            <a:endParaRPr lang="en-US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ABEC91C-0517-A350-5FD2-E90D2BC2D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2926" y="1386115"/>
            <a:ext cx="9301407" cy="3880773"/>
          </a:xfrm>
        </p:spPr>
        <p:txBody>
          <a:bodyPr>
            <a:normAutofit/>
          </a:bodyPr>
          <a:lstStyle/>
          <a:p>
            <a:r>
              <a:rPr lang="en-US" dirty="0"/>
              <a:t>Communications</a:t>
            </a:r>
          </a:p>
          <a:p>
            <a:r>
              <a:rPr lang="en-US" dirty="0"/>
              <a:t>Education</a:t>
            </a:r>
          </a:p>
          <a:p>
            <a:r>
              <a:rPr lang="en-US" dirty="0"/>
              <a:t>Governance</a:t>
            </a:r>
          </a:p>
          <a:p>
            <a:r>
              <a:rPr lang="en-US" dirty="0"/>
              <a:t>Legislative Advocacy</a:t>
            </a:r>
          </a:p>
          <a:p>
            <a:r>
              <a:rPr lang="en-US" dirty="0"/>
              <a:t>Membership</a:t>
            </a:r>
          </a:p>
          <a:p>
            <a:r>
              <a:rPr lang="en-US" dirty="0"/>
              <a:t>Standards &amp; Best Practices</a:t>
            </a:r>
          </a:p>
        </p:txBody>
      </p:sp>
    </p:spTree>
    <p:extLst>
      <p:ext uri="{BB962C8B-B14F-4D97-AF65-F5344CB8AC3E}">
        <p14:creationId xmlns:p14="http://schemas.microsoft.com/office/powerpoint/2010/main" val="19466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2025-2026 Work Groups</a:t>
            </a:r>
            <a:endParaRPr lang="en-US" dirty="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8C033216-19EC-9EF1-A446-E7BB217B46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188" y="1488613"/>
            <a:ext cx="10413161" cy="3880773"/>
          </a:xfrm>
        </p:spPr>
        <p:txBody>
          <a:bodyPr>
            <a:normAutofit/>
          </a:bodyPr>
          <a:lstStyle/>
          <a:p>
            <a:r>
              <a:rPr lang="en-US" dirty="0">
                <a:latin typeface="Trebuchet MS" panose="020B0603020202020204" pitchFamily="34" charset="0"/>
              </a:rPr>
              <a:t>AI in Property Records Industry</a:t>
            </a:r>
          </a:p>
          <a:p>
            <a:r>
              <a:rPr lang="en-US" dirty="0">
                <a:latin typeface="Trebuchet MS" panose="020B0603020202020204" pitchFamily="34" charset="0"/>
              </a:rPr>
              <a:t>Bulk Records</a:t>
            </a:r>
          </a:p>
          <a:p>
            <a:r>
              <a:rPr lang="en-US" dirty="0" err="1">
                <a:latin typeface="Trebuchet MS" panose="020B0603020202020204" pitchFamily="34" charset="0"/>
              </a:rPr>
              <a:t>eNotarization</a:t>
            </a:r>
            <a:endParaRPr lang="en-US" dirty="0">
              <a:latin typeface="Trebuchet MS" panose="020B0603020202020204" pitchFamily="34" charset="0"/>
            </a:endParaRPr>
          </a:p>
          <a:p>
            <a:r>
              <a:rPr lang="en-US" dirty="0">
                <a:latin typeface="Trebuchet MS" panose="020B0603020202020204" pitchFamily="34" charset="0"/>
              </a:rPr>
              <a:t>GIS</a:t>
            </a:r>
          </a:p>
          <a:p>
            <a:r>
              <a:rPr lang="en-US" dirty="0">
                <a:latin typeface="Trebuchet MS" panose="020B0603020202020204" pitchFamily="34" charset="0"/>
              </a:rPr>
              <a:t>PRIP (Property Recording Industry Processes)</a:t>
            </a:r>
          </a:p>
          <a:p>
            <a:r>
              <a:rPr lang="en-US" dirty="0">
                <a:latin typeface="Trebuchet MS" panose="020B0603020202020204" pitchFamily="34" charset="0"/>
              </a:rPr>
              <a:t>Sovereign Citizens</a:t>
            </a:r>
          </a:p>
        </p:txBody>
      </p:sp>
    </p:spTree>
    <p:extLst>
      <p:ext uri="{BB962C8B-B14F-4D97-AF65-F5344CB8AC3E}">
        <p14:creationId xmlns:p14="http://schemas.microsoft.com/office/powerpoint/2010/main" val="2471443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E21737B-66E5-E570-1856-719AEE85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/>
              <a:t>PRIA Officers</a:t>
            </a:r>
            <a:endParaRPr lang="en-US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DE046-0B89-F4D8-41A0-11B2A5F4C23B}"/>
              </a:ext>
            </a:extLst>
          </p:cNvPr>
          <p:cNvSpPr txBox="1">
            <a:spLocks/>
          </p:cNvSpPr>
          <p:nvPr/>
        </p:nvSpPr>
        <p:spPr>
          <a:xfrm>
            <a:off x="388188" y="1334597"/>
            <a:ext cx="11415623" cy="41888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200000"/>
              <a:buFont typeface="Walbaum Heading" panose="02070303090703020303" pitchFamily="18" charset="0"/>
              <a:buChar char="-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Trebuchet MS" panose="020B0603020202020204" pitchFamily="34" charset="0"/>
              <a:buChar char="―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Dan Shmukler, President (Harris Recording Solutions)</a:t>
            </a:r>
          </a:p>
          <a:p>
            <a:r>
              <a:rPr lang="en-US" dirty="0"/>
              <a:t>Kyle Quackenbush, Vice President (Orange County, FL)</a:t>
            </a:r>
          </a:p>
          <a:p>
            <a:r>
              <a:rPr lang="en-US" dirty="0"/>
              <a:t>Brian Ernissee, Secretary (Mortgage Connect)</a:t>
            </a:r>
          </a:p>
          <a:p>
            <a:r>
              <a:rPr lang="en-US" dirty="0"/>
              <a:t>Brandon Krause, Treasurer (Bay County, MI)</a:t>
            </a:r>
          </a:p>
          <a:p>
            <a:r>
              <a:rPr lang="en-US" dirty="0"/>
              <a:t>Annette Hill, Immediate Past President (N.Y. City Department of Finance)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507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Custom 4">
      <a:dk1>
        <a:srgbClr val="000000"/>
      </a:dk1>
      <a:lt1>
        <a:sysClr val="window" lastClr="FFFFFF"/>
      </a:lt1>
      <a:dk2>
        <a:srgbClr val="000000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Custom 5">
      <a:majorFont>
        <a:latin typeface="Gill Sans MT"/>
        <a:ea typeface=""/>
        <a:cs typeface=""/>
      </a:majorFont>
      <a:minorFont>
        <a:latin typeface="Franklin Gothic Book"/>
        <a:ea typeface=""/>
        <a:cs typeface=""/>
      </a:minorFont>
    </a:fontScheme>
    <a:fmtScheme name="Glow Edge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A6EF2C5F54424482D0BC5A209D50A4" ma:contentTypeVersion="19" ma:contentTypeDescription="Create a new document." ma:contentTypeScope="" ma:versionID="87b2374ef4e6a57f6deb50f0ef04d3d7">
  <xsd:schema xmlns:xsd="http://www.w3.org/2001/XMLSchema" xmlns:xs="http://www.w3.org/2001/XMLSchema" xmlns:p="http://schemas.microsoft.com/office/2006/metadata/properties" xmlns:ns2="107dfb5d-1149-4703-af4e-ad3d7be8feb0" xmlns:ns3="2cc580ca-e4a6-415c-af04-04eaff04b25b" targetNamespace="http://schemas.microsoft.com/office/2006/metadata/properties" ma:root="true" ma:fieldsID="4307af6634745b54a5dfdd3f0010e5de" ns2:_="" ns3:_="">
    <xsd:import namespace="107dfb5d-1149-4703-af4e-ad3d7be8feb0"/>
    <xsd:import namespace="2cc580ca-e4a6-415c-af04-04eaff04b2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7dfb5d-1149-4703-af4e-ad3d7be8fe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fc1e9e1-acb2-4fe8-beb2-cafc98066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c580ca-e4a6-415c-af04-04eaff04b25b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f0891c6-2390-4ee9-9459-c50e55b36b2a}" ma:internalName="TaxCatchAll" ma:showField="CatchAllData" ma:web="2cc580ca-e4a6-415c-af04-04eaff04b2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07dfb5d-1149-4703-af4e-ad3d7be8feb0">
      <Terms xmlns="http://schemas.microsoft.com/office/infopath/2007/PartnerControls"/>
    </lcf76f155ced4ddcb4097134ff3c332f>
    <TaxCatchAll xmlns="2cc580ca-e4a6-415c-af04-04eaff04b25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A0C02C-1374-4FE9-B617-9F68E695A1E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07dfb5d-1149-4703-af4e-ad3d7be8feb0"/>
    <ds:schemaRef ds:uri="2cc580ca-e4a6-415c-af04-04eaff04b2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8E5FB1-03BE-4617-9185-D681F1B3917A}">
  <ds:schemaRefs>
    <ds:schemaRef ds:uri="http://schemas.microsoft.com/office/2006/metadata/properties"/>
    <ds:schemaRef ds:uri="http://schemas.microsoft.com/office/infopath/2007/PartnerControls"/>
    <ds:schemaRef ds:uri="107dfb5d-1149-4703-af4e-ad3d7be8feb0"/>
    <ds:schemaRef ds:uri="2cc580ca-e4a6-415c-af04-04eaff04b25b"/>
  </ds:schemaRefs>
</ds:datastoreItem>
</file>

<file path=customXml/itemProps3.xml><?xml version="1.0" encoding="utf-8"?>
<ds:datastoreItem xmlns:ds="http://schemas.openxmlformats.org/officeDocument/2006/customXml" ds:itemID="{65EA1C07-94BA-4C44-89DD-CCCB9D9C9C8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4653</TotalTime>
  <Words>394</Words>
  <Application>Microsoft Office PowerPoint</Application>
  <PresentationFormat>Widescreen</PresentationFormat>
  <Paragraphs>76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Arial</vt:lpstr>
      <vt:lpstr>Calibri</vt:lpstr>
      <vt:lpstr>Franklin Gothic Book</vt:lpstr>
      <vt:lpstr>Gill Sans MT</vt:lpstr>
      <vt:lpstr>Trebuchet MS</vt:lpstr>
      <vt:lpstr>Walbaum Heading</vt:lpstr>
      <vt:lpstr>Wingdings 3</vt:lpstr>
      <vt:lpstr>Facet</vt:lpstr>
      <vt:lpstr>About PRIA</vt:lpstr>
      <vt:lpstr>What Is PRIA?</vt:lpstr>
      <vt:lpstr>What Does PRIA Do?</vt:lpstr>
      <vt:lpstr>PRIA’s Guiding Principles</vt:lpstr>
      <vt:lpstr>Membership Composition</vt:lpstr>
      <vt:lpstr>Membership</vt:lpstr>
      <vt:lpstr>Committees</vt:lpstr>
      <vt:lpstr>2025-2026 Work Groups</vt:lpstr>
      <vt:lpstr>PRIA Officers</vt:lpstr>
      <vt:lpstr>Join Today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Mallory Robinson</dc:creator>
  <cp:lastModifiedBy>Beth Pernerewski</cp:lastModifiedBy>
  <cp:revision>62</cp:revision>
  <dcterms:created xsi:type="dcterms:W3CDTF">2020-10-22T16:27:05Z</dcterms:created>
  <dcterms:modified xsi:type="dcterms:W3CDTF">2026-06-24T13:33:08Z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0x0101003CA6EF2C5F54424482D0BC5A209D50A4</vt:lpwstr>
  </property>
  <property fmtid="{D5CDD505-2E9C-101B-9397-08002B2CF9AE}" pid="3" name="MediaServiceImageTags">
    <vt:lpwstr/>
  </property>
</Properties>
</file>